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797675" cy="9926625"/>
  <p:embeddedFontLst>
    <p:embeddedFont>
      <p:font typeface="Libre Franklin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Franklin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ibreFranklin-italic.fntdata"/><Relationship Id="rId30" Type="http://schemas.openxmlformats.org/officeDocument/2006/relationships/font" Target="fonts/LibreFranklin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LibreFranklin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B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1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2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3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5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6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7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8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9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0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1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2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3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3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9:notes"/>
          <p:cNvSpPr/>
          <p:nvPr>
            <p:ph idx="2" type="sldImg"/>
          </p:nvPr>
        </p:nvSpPr>
        <p:spPr>
          <a:xfrm>
            <a:off x="919163" y="744538"/>
            <a:ext cx="4959350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032855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3E5FF">
                  <a:alpha val="94901"/>
                </a:srgbClr>
              </a:gs>
              <a:gs pos="50000">
                <a:srgbClr val="BFD5FB">
                  <a:alpha val="89803"/>
                </a:srgbClr>
              </a:gs>
              <a:gs pos="95000">
                <a:srgbClr val="679FFD">
                  <a:alpha val="87843"/>
                </a:srgbClr>
              </a:gs>
              <a:gs pos="100000">
                <a:srgbClr val="0071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579B9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4571A5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000"/>
              <a:buFont typeface="Libre Franklin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32855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3E5FF">
                  <a:alpha val="94901"/>
                </a:srgbClr>
              </a:gs>
              <a:gs pos="50000">
                <a:srgbClr val="BFD5FB">
                  <a:alpha val="89803"/>
                </a:srgbClr>
              </a:gs>
              <a:gs pos="95000">
                <a:srgbClr val="679FFD">
                  <a:alpha val="87843"/>
                </a:srgbClr>
              </a:gs>
              <a:gs pos="100000">
                <a:srgbClr val="0071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579B9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4571A5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500"/>
              <a:buFont typeface="Libre Franklin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200"/>
              <a:buFont typeface="Libre Franklin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100"/>
              <a:buFont typeface="Libre Franklin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83" name="Google Shape;83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7E3D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DFDF8">
              <a:alpha val="32941"/>
            </a:srgbClr>
          </a:solidFill>
          <a:ln cap="rnd" cmpd="sng" w="9525">
            <a:solidFill>
              <a:srgbClr val="CFCBB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EFBE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FADA1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CFCF8">
                  <a:alpha val="69803"/>
                </a:srgbClr>
              </a:gs>
              <a:gs pos="70000">
                <a:srgbClr val="FFFFFB">
                  <a:alpha val="54901"/>
                </a:srgbClr>
              </a:gs>
              <a:gs pos="100000">
                <a:srgbClr val="DEDBB6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2BFAC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5534D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  <a:defRPr b="0" i="0" sz="4300" u="none" cap="none" strike="noStrike">
                <a:solidFill>
                  <a:srgbClr val="10478B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1AF9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Index for inclusion</a:t>
            </a:r>
            <a:endParaRPr/>
          </a:p>
        </p:txBody>
      </p:sp>
      <p:sp>
        <p:nvSpPr>
          <p:cNvPr id="105" name="Google Shape;105;p13"/>
          <p:cNvSpPr txBox="1"/>
          <p:nvPr>
            <p:ph idx="1" type="subTitle"/>
          </p:nvPr>
        </p:nvSpPr>
        <p:spPr>
          <a:xfrm>
            <a:off x="1432560" y="3717032"/>
            <a:ext cx="7406640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nl-BE" sz="1600"/>
              <a:t>Lisbon, April 2019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</a:pPr>
            <a:r>
              <a:rPr lang="nl-BE" sz="1600"/>
              <a:t>Marleen Clissen</a:t>
            </a:r>
            <a:endParaRPr sz="1600"/>
          </a:p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Planning framework</a:t>
            </a:r>
            <a:endParaRPr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⚫"/>
            </a:pPr>
            <a:r>
              <a:rPr lang="nl-BE" sz="2590"/>
              <a:t>Dimension A: creating inclusive cultures:</a:t>
            </a:r>
            <a:endParaRPr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A1: building communities</a:t>
            </a:r>
            <a:endParaRPr sz="2590"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A2: establishing inclusive values</a:t>
            </a:r>
            <a:endParaRPr sz="2590"/>
          </a:p>
          <a:p>
            <a:pPr indent="-73279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072"/>
              <a:buChar char="⚫"/>
            </a:pPr>
            <a:r>
              <a:rPr lang="nl-BE" sz="2590"/>
              <a:t>Dimension B: producing inclusive policies:</a:t>
            </a:r>
            <a:endParaRPr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B1: developing the school for all</a:t>
            </a:r>
            <a:endParaRPr sz="2590"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B2: coordinating support for diversity</a:t>
            </a:r>
            <a:endParaRPr sz="2590"/>
          </a:p>
          <a:p>
            <a:pPr indent="-73279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368"/>
              <a:buChar char="⚫"/>
            </a:pPr>
            <a:r>
              <a:rPr lang="nl-BE" sz="2960"/>
              <a:t>Dimension C: evolving inclusive practices:</a:t>
            </a:r>
            <a:endParaRPr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C1: constructing curricula for all</a:t>
            </a:r>
            <a:endParaRPr sz="2590"/>
          </a:p>
          <a:p>
            <a:pPr indent="-237744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C2: orchestrating learning</a:t>
            </a:r>
            <a:endParaRPr sz="2590"/>
          </a:p>
          <a:p>
            <a:pPr indent="-73279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73279" lvl="1" marL="64008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192" name="Google Shape;192;p2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93" name="Google Shape;193;p2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94" name="Google Shape;194;p2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Dimension A: Creating inclusive cultures</a:t>
            </a:r>
            <a:endParaRPr/>
          </a:p>
        </p:txBody>
      </p:sp>
      <p:sp>
        <p:nvSpPr>
          <p:cNvPr id="200" name="Google Shape;200;p23"/>
          <p:cNvSpPr txBox="1"/>
          <p:nvPr>
            <p:ph idx="1" type="body"/>
          </p:nvPr>
        </p:nvSpPr>
        <p:spPr>
          <a:xfrm>
            <a:off x="1259632" y="1447800"/>
            <a:ext cx="7674056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= creating a secure, accepting, collaborating welcoming community. Culture is about values and beliefs. 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2 sections: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A1: Building Community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A2: Establishing inclusive values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01" name="Google Shape;201;p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02" name="Google Shape;202;p2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03" name="Google Shape;203;p2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Dimension B: Producing inclusive policies</a:t>
            </a:r>
            <a:endParaRPr sz="3870"/>
          </a:p>
        </p:txBody>
      </p:sp>
      <p:sp>
        <p:nvSpPr>
          <p:cNvPr id="209" name="Google Shape;209;p2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= ensuring  that inclusion is part of all school plans and that everybody is involved: all children and staff from the moment they join the school.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2 sections: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>
                <a:solidFill>
                  <a:srgbClr val="002060"/>
                </a:solidFill>
              </a:rPr>
              <a:t>B1: Developing the school for all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>
                <a:solidFill>
                  <a:srgbClr val="002060"/>
                </a:solidFill>
              </a:rPr>
              <a:t>B2: Organising support for diversity</a:t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10" name="Google Shape;210;p2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11" name="Google Shape;211;p2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12" name="Google Shape;212;p2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Dimension C:  Evolving inclusive practices</a:t>
            </a:r>
            <a:endParaRPr sz="3870"/>
          </a:p>
        </p:txBody>
      </p:sp>
      <p:sp>
        <p:nvSpPr>
          <p:cNvPr id="218" name="Google Shape;218;p2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0" lvl="0" marL="8229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= developing what and how teaching and learning happens</a:t>
            </a:r>
            <a:endParaRPr/>
          </a:p>
          <a:p>
            <a:pPr indent="0" lvl="0" marL="8229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0" lvl="0" marL="8229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>
                <a:solidFill>
                  <a:srgbClr val="002060"/>
                </a:solidFill>
              </a:rPr>
              <a:t>2 sections: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>
                <a:solidFill>
                  <a:srgbClr val="002060"/>
                </a:solidFill>
              </a:rPr>
              <a:t>C1: Orchestrating learning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>
                <a:solidFill>
                  <a:srgbClr val="002060"/>
                </a:solidFill>
              </a:rPr>
              <a:t>C2: Mobilizing resources</a:t>
            </a:r>
            <a:endParaRPr/>
          </a:p>
          <a:p>
            <a:pPr indent="-120903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nl-BE" sz="2800">
                <a:solidFill>
                  <a:srgbClr val="002060"/>
                </a:solidFill>
              </a:rPr>
              <a:t>.</a:t>
            </a:r>
            <a:endParaRPr/>
          </a:p>
        </p:txBody>
      </p:sp>
      <p:sp>
        <p:nvSpPr>
          <p:cNvPr id="219" name="Google Shape;219;p2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20" name="Google Shape;220;p2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21" name="Google Shape;221;p2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structure of the Index</a:t>
            </a:r>
            <a:endParaRPr/>
          </a:p>
        </p:txBody>
      </p:sp>
      <p:sp>
        <p:nvSpPr>
          <p:cNvPr id="227" name="Google Shape;227;p2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903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Every section had appr. 14 </a:t>
            </a:r>
            <a:r>
              <a:rPr lang="nl-BE">
                <a:highlight>
                  <a:srgbClr val="FFFF00"/>
                </a:highlight>
              </a:rPr>
              <a:t>indicators </a:t>
            </a:r>
            <a:r>
              <a:rPr lang="nl-BE"/>
              <a:t>to help you to focus on the areas that you want to change. You can find the indicator by using the questionnaires.</a:t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228" name="Google Shape;228;p2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29" name="Google Shape;229;p2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30" name="Google Shape;230;p2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Activity</a:t>
            </a:r>
            <a:endParaRPr/>
          </a:p>
        </p:txBody>
      </p:sp>
      <p:sp>
        <p:nvSpPr>
          <p:cNvPr id="236" name="Google Shape;236;p27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 Take questionnaire 1 (in handouts)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Tick box about your involvement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Take dimension A (creating inclusive cultures)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Take section A1 (building community)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Click your answer in box for question 1 (everyone is welcomed)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Look at indicator A11 (everyone is made to feel welcome) with questions.</a:t>
            </a:r>
            <a:endParaRPr/>
          </a:p>
          <a:p>
            <a:pPr indent="0" lvl="0" marL="8229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-120903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237" name="Google Shape;237;p2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38" name="Google Shape;238;p2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39" name="Google Shape;239;p2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structure of the Index</a:t>
            </a:r>
            <a:endParaRPr/>
          </a:p>
        </p:txBody>
      </p:sp>
      <p:sp>
        <p:nvSpPr>
          <p:cNvPr id="245" name="Google Shape;245;p28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The connected concrete questions for the school define the meaning of the indicators. The can sharpen the review of the current situation at school.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Questions can be missing: space to add</a:t>
            </a:r>
            <a:endParaRPr/>
          </a:p>
          <a:p>
            <a:pPr indent="-76199" lvl="2" marL="886967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46" name="Google Shape;246;p2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47" name="Google Shape;247;p2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48" name="Google Shape;248;p2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Result</a:t>
            </a:r>
            <a:endParaRPr/>
          </a:p>
        </p:txBody>
      </p:sp>
      <p:sp>
        <p:nvSpPr>
          <p:cNvPr id="254" name="Google Shape;254;p2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A state of play of the school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You can decide where to start and progress step by step</a:t>
            </a:r>
            <a:endParaRPr/>
          </a:p>
          <a:p>
            <a:pPr indent="-120903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Index is not linear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Index is an open approach</a:t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Index gives possiblities</a:t>
            </a:r>
            <a:endParaRPr/>
          </a:p>
          <a:p>
            <a:pPr indent="0" lvl="0" marL="8229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Summary reading: p. 13</a:t>
            </a:r>
            <a:endParaRPr/>
          </a:p>
        </p:txBody>
      </p:sp>
      <p:sp>
        <p:nvSpPr>
          <p:cNvPr id="255" name="Google Shape;255;p2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56" name="Google Shape;256;p2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57" name="Google Shape;257;p2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Activity: linking to current priorities</a:t>
            </a:r>
            <a:endParaRPr sz="3870"/>
          </a:p>
        </p:txBody>
      </p:sp>
      <p:sp>
        <p:nvSpPr>
          <p:cNvPr id="263" name="Google Shape;263;p3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What actions are schools taking? What pressures are they under?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Find an indicator that might help with a current activity in the school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Look at the questions: do they add something on your current thinking?</a:t>
            </a:r>
            <a:endParaRPr/>
          </a:p>
        </p:txBody>
      </p:sp>
      <p:sp>
        <p:nvSpPr>
          <p:cNvPr id="264" name="Google Shape;264;p3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65" name="Google Shape;265;p3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66" name="Google Shape;266;p3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Activity: encouraging participation: staff, parents, children, …..</a:t>
            </a:r>
            <a:endParaRPr sz="3870"/>
          </a:p>
        </p:txBody>
      </p:sp>
      <p:sp>
        <p:nvSpPr>
          <p:cNvPr id="272" name="Google Shape;272;p3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Whose parcticipation do you wish to increase?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Find the indicators/questions that relate to this group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Can you use the questions to support a greater participation of this group?</a:t>
            </a:r>
            <a:endParaRPr/>
          </a:p>
        </p:txBody>
      </p:sp>
      <p:sp>
        <p:nvSpPr>
          <p:cNvPr id="273" name="Google Shape;273;p3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74" name="Google Shape;274;p3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75" name="Google Shape;275;p3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index for inclusion</a:t>
            </a:r>
            <a:endParaRPr/>
          </a:p>
        </p:txBody>
      </p:sp>
      <p:sp>
        <p:nvSpPr>
          <p:cNvPr id="114" name="Google Shape;114;p1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What is this instrument?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The goal of this instrument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The focus of this instrument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How to work with the index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Exercises and activities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2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PLANNING CYCLE</a:t>
            </a:r>
            <a:endParaRPr/>
          </a:p>
        </p:txBody>
      </p:sp>
      <p:pic>
        <p:nvPicPr>
          <p:cNvPr id="281" name="Google Shape;28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68760"/>
            <a:ext cx="9197974" cy="5589239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83" name="Google Shape;283;p3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84" name="Google Shape;284;p3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Strategic planning</a:t>
            </a:r>
            <a:endParaRPr/>
          </a:p>
        </p:txBody>
      </p:sp>
      <p:sp>
        <p:nvSpPr>
          <p:cNvPr id="290" name="Google Shape;290;p3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Producing a plan: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Reading: p. 175</a:t>
            </a:r>
            <a:endParaRPr/>
          </a:p>
        </p:txBody>
      </p:sp>
      <p:sp>
        <p:nvSpPr>
          <p:cNvPr id="291" name="Google Shape;291;p3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292" name="Google Shape;292;p3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293" name="Google Shape;293;p3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Exercise for this afternoon</a:t>
            </a:r>
            <a:endParaRPr/>
          </a:p>
        </p:txBody>
      </p:sp>
      <p:sp>
        <p:nvSpPr>
          <p:cNvPr id="299" name="Google Shape;299;p3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68"/>
              <a:buChar char="⚫"/>
            </a:pPr>
            <a:r>
              <a:rPr lang="nl-BE" sz="2960"/>
              <a:t>Planning framework: groupwork</a:t>
            </a:r>
            <a:endParaRPr sz="2960"/>
          </a:p>
          <a:p>
            <a:pPr indent="-133096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68"/>
              <a:buNone/>
            </a:pPr>
            <a:r>
              <a:t/>
            </a:r>
            <a:endParaRPr sz="2960"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Choose priority (one dimension/one indicator)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Connection to other dimensions/indicators?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What are the actual problems?  Ideas about barriers to learning and participation?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590"/>
              <a:buChar char="◦"/>
            </a:pPr>
            <a:r>
              <a:rPr lang="nl-BE" sz="2590"/>
              <a:t>What can be done? Resources needed to be mobilised? How can we be successful?</a:t>
            </a:r>
            <a:endParaRPr sz="2590"/>
          </a:p>
        </p:txBody>
      </p:sp>
      <p:sp>
        <p:nvSpPr>
          <p:cNvPr id="300" name="Google Shape;300;p3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301" name="Google Shape;301;p3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302" name="Google Shape;302;p3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t/>
            </a:r>
            <a:endParaRPr/>
          </a:p>
        </p:txBody>
      </p:sp>
      <p:sp>
        <p:nvSpPr>
          <p:cNvPr id="308" name="Google Shape;308;p3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903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/>
              <a:t>SUCCESS WITH THE INDEX!</a:t>
            </a:r>
            <a:endParaRPr/>
          </a:p>
        </p:txBody>
      </p:sp>
      <p:sp>
        <p:nvSpPr>
          <p:cNvPr id="309" name="Google Shape;309;p3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310" name="Google Shape;310;p3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311" name="Google Shape;311;p3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WHAT IS THE INDEX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nl-BE"/>
              <a:t>The index is an </a:t>
            </a:r>
            <a:r>
              <a:rPr lang="nl-BE">
                <a:solidFill>
                  <a:srgbClr val="FF0000"/>
                </a:solidFill>
              </a:rPr>
              <a:t>international </a:t>
            </a:r>
            <a:r>
              <a:rPr lang="nl-BE"/>
              <a:t>instrument for school development: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 </a:t>
            </a:r>
            <a:r>
              <a:rPr lang="nl-BE">
                <a:highlight>
                  <a:srgbClr val="FFFF00"/>
                </a:highlight>
              </a:rPr>
              <a:t>Assessment</a:t>
            </a:r>
            <a:r>
              <a:rPr lang="nl-BE"/>
              <a:t> of the state of play of inclusion in the schoolteams.</a:t>
            </a:r>
            <a:endParaRPr/>
          </a:p>
          <a:p>
            <a:pPr indent="0" lvl="1" marL="402336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A </a:t>
            </a:r>
            <a:r>
              <a:rPr lang="nl-BE">
                <a:highlight>
                  <a:srgbClr val="FFFF00"/>
                </a:highlight>
              </a:rPr>
              <a:t>guide</a:t>
            </a:r>
            <a:r>
              <a:rPr lang="nl-BE"/>
              <a:t> for schoolteams in a process of change for innovation with the focus on </a:t>
            </a:r>
            <a:r>
              <a:rPr lang="nl-BE">
                <a:highlight>
                  <a:srgbClr val="FFFF00"/>
                </a:highlight>
              </a:rPr>
              <a:t>inclusion, participation and citizenship.</a:t>
            </a:r>
            <a:endParaRPr/>
          </a:p>
        </p:txBody>
      </p:sp>
      <p:sp>
        <p:nvSpPr>
          <p:cNvPr id="125" name="Google Shape;125;p1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26" name="Google Shape;126;p1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27" name="Google Shape;127;p1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GOAL OF THE INDEX</a:t>
            </a:r>
            <a:endParaRPr/>
          </a:p>
        </p:txBody>
      </p:sp>
      <p:sp>
        <p:nvSpPr>
          <p:cNvPr id="133" name="Google Shape;133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6"/>
              <a:buNone/>
            </a:pPr>
            <a:r>
              <a:t/>
            </a:r>
            <a:endParaRPr sz="272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Char char="⚫"/>
            </a:pPr>
            <a:r>
              <a:rPr lang="nl-BE" sz="2720"/>
              <a:t>To find for </a:t>
            </a:r>
            <a:r>
              <a:rPr lang="nl-BE" sz="2720">
                <a:highlight>
                  <a:srgbClr val="FFFF00"/>
                </a:highlight>
              </a:rPr>
              <a:t>barriers</a:t>
            </a:r>
            <a:r>
              <a:rPr lang="nl-BE" sz="2720"/>
              <a:t> for participation  in the environment</a:t>
            </a:r>
            <a:endParaRPr/>
          </a:p>
          <a:p>
            <a:pPr indent="-145287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None/>
            </a:pPr>
            <a:r>
              <a:t/>
            </a:r>
            <a:endParaRPr sz="272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Char char="⚫"/>
            </a:pPr>
            <a:r>
              <a:rPr lang="nl-BE" sz="2720"/>
              <a:t>To reach a consensus on </a:t>
            </a:r>
            <a:r>
              <a:rPr lang="nl-BE" sz="2720">
                <a:highlight>
                  <a:srgbClr val="FFFF00"/>
                </a:highlight>
              </a:rPr>
              <a:t>how to work on awareness raising and work on attitudes:</a:t>
            </a:r>
            <a:endParaRPr sz="2720"/>
          </a:p>
          <a:p>
            <a:pPr indent="-145287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None/>
            </a:pPr>
            <a:r>
              <a:t/>
            </a:r>
            <a:endParaRPr sz="272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Char char="⚫"/>
            </a:pPr>
            <a:r>
              <a:rPr lang="nl-BE" sz="2720"/>
              <a:t>To find ways of </a:t>
            </a:r>
            <a:r>
              <a:rPr lang="nl-BE" sz="2720">
                <a:highlight>
                  <a:srgbClr val="FFFF00"/>
                </a:highlight>
              </a:rPr>
              <a:t>exchanging good practices</a:t>
            </a:r>
            <a:endParaRPr sz="2720">
              <a:highlight>
                <a:srgbClr val="FFFF00"/>
              </a:highlight>
            </a:endParaRPr>
          </a:p>
          <a:p>
            <a:pPr indent="-145287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None/>
            </a:pPr>
            <a:r>
              <a:t/>
            </a:r>
            <a:endParaRPr sz="2720"/>
          </a:p>
          <a:p>
            <a:pPr indent="-145287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None/>
            </a:pPr>
            <a:r>
              <a:t/>
            </a:r>
            <a:endParaRPr sz="2720"/>
          </a:p>
          <a:p>
            <a:pPr indent="-283464" lvl="0" marL="36576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76"/>
              <a:buChar char="⚫"/>
            </a:pPr>
            <a:r>
              <a:rPr lang="nl-BE" sz="2720"/>
              <a:t>To reach a consensus on </a:t>
            </a:r>
            <a:r>
              <a:rPr lang="nl-BE" sz="2720">
                <a:highlight>
                  <a:srgbClr val="FFFF00"/>
                </a:highlight>
              </a:rPr>
              <a:t>how to  support policies on inclusion</a:t>
            </a:r>
            <a:endParaRPr sz="2720">
              <a:highlight>
                <a:srgbClr val="FFFF00"/>
              </a:highlight>
            </a:endParaRPr>
          </a:p>
        </p:txBody>
      </p:sp>
      <p:sp>
        <p:nvSpPr>
          <p:cNvPr id="134" name="Google Shape;134;p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35" name="Google Shape;135;p1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36" name="Google Shape;136;p1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THE FOCUS OF THE INDEX</a:t>
            </a:r>
            <a:endParaRPr/>
          </a:p>
        </p:txBody>
      </p:sp>
      <p:sp>
        <p:nvSpPr>
          <p:cNvPr id="142" name="Google Shape;142;p17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nl-BE"/>
              <a:t>INCLUSION IN A VERY BROAD SENSE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How does the school deals with </a:t>
            </a:r>
            <a:r>
              <a:rPr lang="nl-BE">
                <a:highlight>
                  <a:srgbClr val="FFFF00"/>
                </a:highlight>
              </a:rPr>
              <a:t>diversity</a:t>
            </a:r>
            <a:r>
              <a:rPr lang="nl-BE"/>
              <a:t>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How does the school work on </a:t>
            </a:r>
            <a:r>
              <a:rPr lang="nl-BE">
                <a:highlight>
                  <a:srgbClr val="FFFF00"/>
                </a:highlight>
              </a:rPr>
              <a:t>sustainable education?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How are students prepared for </a:t>
            </a:r>
            <a:r>
              <a:rPr lang="nl-BE">
                <a:highlight>
                  <a:srgbClr val="FFFF00"/>
                </a:highlight>
              </a:rPr>
              <a:t>democratic citizenship and respect for full participation of all?</a:t>
            </a:r>
            <a:endParaRPr/>
          </a:p>
        </p:txBody>
      </p:sp>
      <p:sp>
        <p:nvSpPr>
          <p:cNvPr id="143" name="Google Shape;143;p1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44" name="Google Shape;144;p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45" name="Google Shape;145;p1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Procedure</a:t>
            </a:r>
            <a:endParaRPr/>
          </a:p>
        </p:txBody>
      </p:sp>
      <p:sp>
        <p:nvSpPr>
          <p:cNvPr id="151" name="Google Shape;151;p18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You can use the index to </a:t>
            </a:r>
            <a:r>
              <a:rPr lang="nl-BE">
                <a:highlight>
                  <a:srgbClr val="FFFF00"/>
                </a:highlight>
              </a:rPr>
              <a:t>reflect </a:t>
            </a:r>
            <a:r>
              <a:rPr lang="nl-BE"/>
              <a:t>with your school-teams. 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How are we doing?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What are our strengths?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What is the next feasible step?</a:t>
            </a:r>
            <a:endParaRPr/>
          </a:p>
          <a:p>
            <a:pPr indent="0" lvl="1" marL="402336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The index provides a </a:t>
            </a:r>
            <a:r>
              <a:rPr lang="nl-BE">
                <a:highlight>
                  <a:srgbClr val="FFFF00"/>
                </a:highlight>
              </a:rPr>
              <a:t>planning framework </a:t>
            </a:r>
            <a:r>
              <a:rPr lang="nl-BE"/>
              <a:t> for school development</a:t>
            </a:r>
            <a:endParaRPr/>
          </a:p>
        </p:txBody>
      </p:sp>
      <p:sp>
        <p:nvSpPr>
          <p:cNvPr id="152" name="Google Shape;152;p1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53" name="Google Shape;153;p1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54" name="Google Shape;154;p1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The road to the planning framework</a:t>
            </a:r>
            <a:endParaRPr sz="3870"/>
          </a:p>
        </p:txBody>
      </p:sp>
      <p:sp>
        <p:nvSpPr>
          <p:cNvPr id="160" name="Google Shape;160;p1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Boothe &amp; Ainscow defined 3 dimensions that deal with topics on inclusion: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Culture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Policy</a:t>
            </a:r>
            <a:endParaRPr/>
          </a:p>
          <a:p>
            <a:pPr indent="-2377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nl-BE"/>
              <a:t>Practice</a:t>
            </a:r>
            <a:endParaRPr/>
          </a:p>
          <a:p>
            <a:pPr indent="-59944" lvl="1" marL="64008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Reading: p. 46</a:t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161" name="Google Shape;161;p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62" name="Google Shape;162;p1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63" name="Google Shape;163;p1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870"/>
              <a:buFont typeface="Libre Franklin"/>
              <a:buNone/>
            </a:pPr>
            <a:r>
              <a:rPr lang="nl-BE" sz="3870"/>
              <a:t>The Inclusive triangle: 3 dimensions </a:t>
            </a:r>
            <a:endParaRPr/>
          </a:p>
        </p:txBody>
      </p:sp>
      <p:sp>
        <p:nvSpPr>
          <p:cNvPr id="169" name="Google Shape;169;p20"/>
          <p:cNvSpPr txBox="1"/>
          <p:nvPr>
            <p:ph idx="1" type="body"/>
          </p:nvPr>
        </p:nvSpPr>
        <p:spPr>
          <a:xfrm>
            <a:off x="1435608" y="1447800"/>
            <a:ext cx="7498080" cy="4933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2023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1800"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2411760" y="2276872"/>
            <a:ext cx="4968552" cy="3456384"/>
          </a:xfrm>
          <a:prstGeom prst="triangle">
            <a:avLst>
              <a:gd fmla="val 50000" name="adj"/>
            </a:avLst>
          </a:prstGeom>
          <a:solidFill>
            <a:srgbClr val="81E824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2483768" y="5949280"/>
            <a:ext cx="48245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1800" u="none" cap="none" strike="noStrike">
                <a:solidFill>
                  <a:srgbClr val="29594C"/>
                </a:solidFill>
                <a:latin typeface="Arial"/>
                <a:ea typeface="Arial"/>
                <a:cs typeface="Arial"/>
                <a:sym typeface="Arial"/>
              </a:rPr>
              <a:t>A. Creating inclusive </a:t>
            </a:r>
            <a:r>
              <a:rPr b="1" i="0" lang="nl-BE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cultures</a:t>
            </a:r>
            <a:endParaRPr/>
          </a:p>
        </p:txBody>
      </p:sp>
      <p:sp>
        <p:nvSpPr>
          <p:cNvPr id="172" name="Google Shape;172;p20"/>
          <p:cNvSpPr txBox="1"/>
          <p:nvPr/>
        </p:nvSpPr>
        <p:spPr>
          <a:xfrm rot="-3253749">
            <a:off x="1243371" y="3591859"/>
            <a:ext cx="4266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1800" u="none" cap="none" strike="noStrike">
                <a:solidFill>
                  <a:srgbClr val="29594C"/>
                </a:solidFill>
                <a:latin typeface="Arial"/>
                <a:ea typeface="Arial"/>
                <a:cs typeface="Arial"/>
                <a:sym typeface="Arial"/>
              </a:rPr>
              <a:t>B. Producing inclusive </a:t>
            </a:r>
            <a:r>
              <a:rPr b="1" i="0" lang="nl-BE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policies</a:t>
            </a:r>
            <a:endParaRPr b="1" i="0" sz="1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 rot="3305893">
            <a:off x="4336910" y="3608199"/>
            <a:ext cx="42781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1800" u="none" cap="none" strike="noStrike">
                <a:solidFill>
                  <a:srgbClr val="29594C"/>
                </a:solidFill>
                <a:latin typeface="Arial"/>
                <a:ea typeface="Arial"/>
                <a:cs typeface="Arial"/>
                <a:sym typeface="Arial"/>
              </a:rPr>
              <a:t>C. Evolving inclusive </a:t>
            </a:r>
            <a:r>
              <a:rPr b="1" i="0" lang="nl-BE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practices</a:t>
            </a:r>
            <a:endParaRPr b="1" i="0" sz="1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75" name="Google Shape;175;p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4300"/>
              <a:buFont typeface="Libre Franklin"/>
              <a:buNone/>
            </a:pPr>
            <a:r>
              <a:rPr lang="nl-BE"/>
              <a:t>Planning framework</a:t>
            </a:r>
            <a:endParaRPr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Each </a:t>
            </a:r>
            <a:r>
              <a:rPr lang="nl-BE">
                <a:highlight>
                  <a:srgbClr val="FFFF00"/>
                </a:highlight>
              </a:rPr>
              <a:t>dimension</a:t>
            </a:r>
            <a:r>
              <a:rPr lang="nl-BE"/>
              <a:t> is divided in 2 </a:t>
            </a:r>
            <a:r>
              <a:rPr lang="nl-BE">
                <a:highlight>
                  <a:srgbClr val="FFFF00"/>
                </a:highlight>
              </a:rPr>
              <a:t>sections. </a:t>
            </a:r>
            <a:r>
              <a:rPr lang="nl-BE"/>
              <a:t>Sections are the pillars.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nl-BE"/>
              <a:t>Dimensions and sections can form and structure the planning framework (development plan)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5/04/2019</a:t>
            </a:r>
            <a:endParaRPr/>
          </a:p>
        </p:txBody>
      </p:sp>
      <p:sp>
        <p:nvSpPr>
          <p:cNvPr id="184" name="Google Shape;184;p2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Index for inclusion_Lisbon 2019</a:t>
            </a:r>
            <a:endParaRPr/>
          </a:p>
        </p:txBody>
      </p:sp>
      <p:sp>
        <p:nvSpPr>
          <p:cNvPr id="185" name="Google Shape;185;p2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onnewende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