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89750" cy="96075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gvoLVqnvWpmvLSaQibrw/d+OT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85558" cy="482046"/>
          </a:xfrm>
          <a:prstGeom prst="rect">
            <a:avLst/>
          </a:prstGeom>
          <a:noFill/>
          <a:ln>
            <a:noFill/>
          </a:ln>
        </p:spPr>
        <p:txBody>
          <a:bodyPr anchorCtr="0" anchor="t" bIns="47125" lIns="94250" spcFirstLastPara="1" rIns="94250" wrap="square" tIns="471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02597" y="0"/>
            <a:ext cx="2985558" cy="482046"/>
          </a:xfrm>
          <a:prstGeom prst="rect">
            <a:avLst/>
          </a:prstGeom>
          <a:noFill/>
          <a:ln>
            <a:noFill/>
          </a:ln>
        </p:spPr>
        <p:txBody>
          <a:bodyPr anchorCtr="0" anchor="t" bIns="47125" lIns="94250" spcFirstLastPara="1" rIns="94250" wrap="square" tIns="471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563563" y="1201738"/>
            <a:ext cx="5762625" cy="3241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975" y="4623633"/>
            <a:ext cx="5511800" cy="3782973"/>
          </a:xfrm>
          <a:prstGeom prst="rect">
            <a:avLst/>
          </a:prstGeom>
          <a:noFill/>
          <a:ln>
            <a:noFill/>
          </a:ln>
        </p:spPr>
        <p:txBody>
          <a:bodyPr anchorCtr="0" anchor="t" bIns="47125" lIns="94250" spcFirstLastPara="1" rIns="94250" wrap="square" tIns="471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25506"/>
            <a:ext cx="2985558" cy="482045"/>
          </a:xfrm>
          <a:prstGeom prst="rect">
            <a:avLst/>
          </a:prstGeom>
          <a:noFill/>
          <a:ln>
            <a:noFill/>
          </a:ln>
        </p:spPr>
        <p:txBody>
          <a:bodyPr anchorCtr="0" anchor="b" bIns="47125" lIns="94250" spcFirstLastPara="1" rIns="94250" wrap="square" tIns="471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02597" y="9125506"/>
            <a:ext cx="2985558" cy="482045"/>
          </a:xfrm>
          <a:prstGeom prst="rect">
            <a:avLst/>
          </a:prstGeom>
          <a:noFill/>
          <a:ln>
            <a:noFill/>
          </a:ln>
        </p:spPr>
        <p:txBody>
          <a:bodyPr anchorCtr="0" anchor="b" bIns="47125" lIns="94250" spcFirstLastPara="1" rIns="94250" wrap="square" tIns="471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/>
          <p:nvPr>
            <p:ph idx="1" type="body"/>
          </p:nvPr>
        </p:nvSpPr>
        <p:spPr>
          <a:xfrm>
            <a:off x="688975" y="4623633"/>
            <a:ext cx="5511800" cy="3782973"/>
          </a:xfrm>
          <a:prstGeom prst="rect">
            <a:avLst/>
          </a:prstGeom>
        </p:spPr>
        <p:txBody>
          <a:bodyPr anchorCtr="0" anchor="t" bIns="47125" lIns="94250" spcFirstLastPara="1" rIns="94250" wrap="square" tIns="4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:notes"/>
          <p:cNvSpPr/>
          <p:nvPr>
            <p:ph idx="2" type="sldImg"/>
          </p:nvPr>
        </p:nvSpPr>
        <p:spPr>
          <a:xfrm>
            <a:off x="563563" y="1201738"/>
            <a:ext cx="5762625" cy="3241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8975" y="4623633"/>
            <a:ext cx="5511800" cy="3782973"/>
          </a:xfrm>
          <a:prstGeom prst="rect">
            <a:avLst/>
          </a:prstGeom>
        </p:spPr>
        <p:txBody>
          <a:bodyPr anchorCtr="0" anchor="t" bIns="47125" lIns="94250" spcFirstLastPara="1" rIns="94250" wrap="square" tIns="4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:notes"/>
          <p:cNvSpPr/>
          <p:nvPr>
            <p:ph idx="2" type="sldImg"/>
          </p:nvPr>
        </p:nvSpPr>
        <p:spPr>
          <a:xfrm>
            <a:off x="563563" y="1201738"/>
            <a:ext cx="5762625" cy="3241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/>
          <p:nvPr>
            <p:ph idx="1" type="body"/>
          </p:nvPr>
        </p:nvSpPr>
        <p:spPr>
          <a:xfrm>
            <a:off x="688975" y="4623633"/>
            <a:ext cx="5511800" cy="3782973"/>
          </a:xfrm>
          <a:prstGeom prst="rect">
            <a:avLst/>
          </a:prstGeom>
        </p:spPr>
        <p:txBody>
          <a:bodyPr anchorCtr="0" anchor="t" bIns="47125" lIns="94250" spcFirstLastPara="1" rIns="94250" wrap="square" tIns="4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3:notes"/>
          <p:cNvSpPr/>
          <p:nvPr>
            <p:ph idx="2" type="sldImg"/>
          </p:nvPr>
        </p:nvSpPr>
        <p:spPr>
          <a:xfrm>
            <a:off x="563563" y="1201738"/>
            <a:ext cx="5762625" cy="3241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8975" y="4623633"/>
            <a:ext cx="5511800" cy="3782973"/>
          </a:xfrm>
          <a:prstGeom prst="rect">
            <a:avLst/>
          </a:prstGeom>
        </p:spPr>
        <p:txBody>
          <a:bodyPr anchorCtr="0" anchor="t" bIns="47125" lIns="94250" spcFirstLastPara="1" rIns="94250" wrap="square" tIns="4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563563" y="1201738"/>
            <a:ext cx="5762625" cy="3241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objec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type="title"/>
          </p:nvPr>
        </p:nvSpPr>
        <p:spPr>
          <a:xfrm>
            <a:off x="877264" y="184842"/>
            <a:ext cx="1070513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E8DC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body"/>
          </p:nvPr>
        </p:nvSpPr>
        <p:spPr>
          <a:xfrm>
            <a:off x="877264" y="1523232"/>
            <a:ext cx="10705136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0" type="dt"/>
          </p:nvPr>
        </p:nvSpPr>
        <p:spPr>
          <a:xfrm>
            <a:off x="8034347" y="635017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1" type="ftr"/>
          </p:nvPr>
        </p:nvSpPr>
        <p:spPr>
          <a:xfrm>
            <a:off x="911475" y="6350170"/>
            <a:ext cx="70544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2" type="sldNum"/>
          </p:nvPr>
        </p:nvSpPr>
        <p:spPr>
          <a:xfrm>
            <a:off x="10879147" y="6343523"/>
            <a:ext cx="70325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dia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/>
          <p:nvPr/>
        </p:nvSpPr>
        <p:spPr>
          <a:xfrm>
            <a:off x="0" y="4839762"/>
            <a:ext cx="12240000" cy="2018239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" name="Google Shape;24;p7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E8DCC"/>
              </a:buClr>
              <a:buSzPts val="6000"/>
              <a:buFont typeface="Corbel"/>
              <a:buNone/>
              <a:defRPr sz="6000"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subTitle"/>
          </p:nvPr>
        </p:nvSpPr>
        <p:spPr>
          <a:xfrm>
            <a:off x="895575" y="5103516"/>
            <a:ext cx="9744093" cy="1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2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ctr">
              <a:spcBef>
                <a:spcPts val="52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6" name="Google Shape;2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639990" y="6220050"/>
            <a:ext cx="1118437" cy="3187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disee_zw.eps" id="27" name="Google Shape;2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9357" y="205437"/>
            <a:ext cx="2373065" cy="4603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oto.jpg" id="28" name="Google Shape;2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978977"/>
            <a:ext cx="12240000" cy="38607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oud van twee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877264" y="184842"/>
            <a:ext cx="1070513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E8DC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877264" y="1600201"/>
            <a:ext cx="5117136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034347" y="635017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911475" y="6350170"/>
            <a:ext cx="70544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10879147" y="6343523"/>
            <a:ext cx="70325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eeg" typ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idx="10" type="dt"/>
          </p:nvPr>
        </p:nvSpPr>
        <p:spPr>
          <a:xfrm>
            <a:off x="8034347" y="635017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911475" y="6350170"/>
            <a:ext cx="70544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10879147" y="6343523"/>
            <a:ext cx="70325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fbeelding met bijschrift" type="picTx">
  <p:cSld name="PICTURE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894147" y="4800600"/>
            <a:ext cx="1068839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E8DCC"/>
              </a:buClr>
              <a:buSzPts val="2000"/>
              <a:buFont typeface="Corbel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/>
          <p:nvPr>
            <p:ph idx="2" type="pic"/>
          </p:nvPr>
        </p:nvSpPr>
        <p:spPr>
          <a:xfrm>
            <a:off x="1013885" y="1030288"/>
            <a:ext cx="10568516" cy="3697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2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906189" y="5431478"/>
            <a:ext cx="10676212" cy="700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4" name="Google Shape;44;p10"/>
          <p:cNvSpPr txBox="1"/>
          <p:nvPr>
            <p:ph idx="10" type="dt"/>
          </p:nvPr>
        </p:nvSpPr>
        <p:spPr>
          <a:xfrm>
            <a:off x="8034347" y="635017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1" type="ftr"/>
          </p:nvPr>
        </p:nvSpPr>
        <p:spPr>
          <a:xfrm>
            <a:off x="911475" y="6350170"/>
            <a:ext cx="70544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10879147" y="6343523"/>
            <a:ext cx="70325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eldia">
  <p:cSld name="1_Titeldia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0" y="4839762"/>
            <a:ext cx="12240000" cy="2018239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9" name="Google Shape;49;p11"/>
          <p:cNvSpPr txBox="1"/>
          <p:nvPr>
            <p:ph idx="1" type="subTitle"/>
          </p:nvPr>
        </p:nvSpPr>
        <p:spPr>
          <a:xfrm>
            <a:off x="895575" y="5103516"/>
            <a:ext cx="9744093" cy="14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2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ctr">
              <a:spcBef>
                <a:spcPts val="52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50" name="Google Shape;5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639990" y="6220050"/>
            <a:ext cx="1118437" cy="3187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fbcdn-sphotos-f-a.akamaihd.net/hphotos-ak-xap1/v/t1.0-9/10250057_826660800726455_1940046650053048999_n.png?oh=e2c14618c141e98b3a178db9dfaf390e&amp;oe=5526A874&amp;__gda__=1428237736_f116c344540367b2212c97a1308f4757" id="51" name="Google Shape;5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692696"/>
            <a:ext cx="12212856" cy="33904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gelijking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title"/>
          </p:nvPr>
        </p:nvSpPr>
        <p:spPr>
          <a:xfrm>
            <a:off x="877264" y="184842"/>
            <a:ext cx="1070513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E8DCC"/>
              </a:buClr>
              <a:buSzPts val="4400"/>
              <a:buFont typeface="Corbe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" type="body"/>
          </p:nvPr>
        </p:nvSpPr>
        <p:spPr>
          <a:xfrm>
            <a:off x="1797633" y="1812927"/>
            <a:ext cx="417666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12"/>
          <p:cNvSpPr txBox="1"/>
          <p:nvPr>
            <p:ph idx="2" type="body"/>
          </p:nvPr>
        </p:nvSpPr>
        <p:spPr>
          <a:xfrm>
            <a:off x="1345924" y="2389190"/>
            <a:ext cx="4628369" cy="3471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indent="-305561" lvl="5" marL="27432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12"/>
              <a:buFont typeface="Courier New"/>
              <a:buChar char="o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urier New"/>
              <a:buChar char="o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urier New"/>
              <a:buChar char="o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urier New"/>
              <a:buChar char="o"/>
              <a:defRPr sz="1200"/>
            </a:lvl9pPr>
          </a:lstStyle>
          <a:p/>
        </p:txBody>
      </p:sp>
      <p:sp>
        <p:nvSpPr>
          <p:cNvPr id="56" name="Google Shape;56;p12"/>
          <p:cNvSpPr txBox="1"/>
          <p:nvPr>
            <p:ph idx="3" type="body"/>
          </p:nvPr>
        </p:nvSpPr>
        <p:spPr>
          <a:xfrm>
            <a:off x="6645437" y="1812927"/>
            <a:ext cx="4200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12"/>
          <p:cNvSpPr txBox="1"/>
          <p:nvPr>
            <p:ph idx="4" type="body"/>
          </p:nvPr>
        </p:nvSpPr>
        <p:spPr>
          <a:xfrm>
            <a:off x="6217707" y="2389190"/>
            <a:ext cx="4628367" cy="3471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indent="-305561" lvl="5" marL="27432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12"/>
              <a:buFont typeface="Courier New"/>
              <a:buChar char="o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urier New"/>
              <a:buChar char="o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urier New"/>
              <a:buChar char="o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urier New"/>
              <a:buChar char="o"/>
              <a:defRPr sz="12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034347" y="635017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911475" y="6350170"/>
            <a:ext cx="70544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10879147" y="6343523"/>
            <a:ext cx="70325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lleen titel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77264" y="184842"/>
            <a:ext cx="1070513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E8DC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0" type="dt"/>
          </p:nvPr>
        </p:nvSpPr>
        <p:spPr>
          <a:xfrm>
            <a:off x="8034347" y="635017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1" type="ftr"/>
          </p:nvPr>
        </p:nvSpPr>
        <p:spPr>
          <a:xfrm>
            <a:off x="911475" y="6350170"/>
            <a:ext cx="70544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2" type="sldNum"/>
          </p:nvPr>
        </p:nvSpPr>
        <p:spPr>
          <a:xfrm>
            <a:off x="10879147" y="6343523"/>
            <a:ext cx="70325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/>
          <p:nvPr/>
        </p:nvSpPr>
        <p:spPr>
          <a:xfrm>
            <a:off x="0" y="6165304"/>
            <a:ext cx="12240000" cy="718352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" name="Google Shape;11;p5"/>
          <p:cNvSpPr txBox="1"/>
          <p:nvPr>
            <p:ph type="title"/>
          </p:nvPr>
        </p:nvSpPr>
        <p:spPr>
          <a:xfrm>
            <a:off x="877264" y="184842"/>
            <a:ext cx="1070513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4E8DCC"/>
              </a:buClr>
              <a:buSzPts val="4400"/>
              <a:buFont typeface="Corbel"/>
              <a:buNone/>
              <a:defRPr b="1" i="0" sz="4400" u="none" cap="none" strike="noStrike">
                <a:solidFill>
                  <a:srgbClr val="4E8DC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5"/>
          <p:cNvSpPr txBox="1"/>
          <p:nvPr>
            <p:ph idx="1" type="body"/>
          </p:nvPr>
        </p:nvSpPr>
        <p:spPr>
          <a:xfrm>
            <a:off x="877264" y="1523232"/>
            <a:ext cx="10705136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9370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0" type="dt"/>
          </p:nvPr>
        </p:nvSpPr>
        <p:spPr>
          <a:xfrm>
            <a:off x="8034347" y="635017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1" type="ftr"/>
          </p:nvPr>
        </p:nvSpPr>
        <p:spPr>
          <a:xfrm>
            <a:off x="911475" y="6350170"/>
            <a:ext cx="70544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5"/>
          <p:cNvSpPr txBox="1"/>
          <p:nvPr>
            <p:ph idx="12" type="sldNum"/>
          </p:nvPr>
        </p:nvSpPr>
        <p:spPr>
          <a:xfrm>
            <a:off x="10879147" y="6343523"/>
            <a:ext cx="70325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"/>
          <p:cNvSpPr txBox="1"/>
          <p:nvPr>
            <p:ph type="title"/>
          </p:nvPr>
        </p:nvSpPr>
        <p:spPr>
          <a:xfrm>
            <a:off x="877264" y="184842"/>
            <a:ext cx="1070513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4E8DCC"/>
              </a:buClr>
              <a:buSzPts val="4400"/>
              <a:buFont typeface="Corbel"/>
              <a:buNone/>
            </a:pPr>
            <a:r>
              <a:rPr lang="en-GB"/>
              <a:t>Summary: “The Belief Scale”</a:t>
            </a:r>
            <a:endParaRPr/>
          </a:p>
        </p:txBody>
      </p:sp>
      <p:sp>
        <p:nvSpPr>
          <p:cNvPr id="71" name="Google Shape;71;p1"/>
          <p:cNvSpPr txBox="1"/>
          <p:nvPr>
            <p:ph idx="1" type="body"/>
          </p:nvPr>
        </p:nvSpPr>
        <p:spPr>
          <a:xfrm>
            <a:off x="877264" y="1166020"/>
            <a:ext cx="10705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25"/>
              <a:buNone/>
            </a:pPr>
            <a:r>
              <a:rPr b="0" lang="en-GB" sz="2325"/>
              <a:t>Designed by the psychologist prof. Dr. Dirk Hutsebaut, based on the typology of David M. Wulff (professor of psychology in Wheaton College, U.S.A.)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65"/>
              </a:spcBef>
              <a:spcAft>
                <a:spcPts val="0"/>
              </a:spcAft>
              <a:buClr>
                <a:schemeClr val="dk1"/>
              </a:buClr>
              <a:buSzPts val="2325"/>
              <a:buNone/>
            </a:pPr>
            <a:r>
              <a:t/>
            </a:r>
            <a:endParaRPr sz="2325"/>
          </a:p>
          <a:p>
            <a:pPr indent="0" lvl="0" marL="0" rtl="0" algn="l">
              <a:lnSpc>
                <a:spcPct val="100000"/>
              </a:lnSpc>
              <a:spcBef>
                <a:spcPts val="465"/>
              </a:spcBef>
              <a:spcAft>
                <a:spcPts val="0"/>
              </a:spcAft>
              <a:buClr>
                <a:schemeClr val="dk1"/>
              </a:buClr>
              <a:buSzPts val="2325"/>
              <a:buNone/>
            </a:pPr>
            <a:r>
              <a:rPr lang="en-GB" sz="2325"/>
              <a:t>Inclusion versus exclusion of transcendent belief </a:t>
            </a:r>
            <a:r>
              <a:rPr b="0" lang="en-GB" sz="2325"/>
              <a:t>(vertical axis)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65"/>
              </a:spcBef>
              <a:spcAft>
                <a:spcPts val="0"/>
              </a:spcAft>
              <a:buClr>
                <a:schemeClr val="dk1"/>
              </a:buClr>
              <a:buSzPts val="2325"/>
              <a:buNone/>
            </a:pPr>
            <a:r>
              <a:rPr b="0" lang="en-GB" sz="2325"/>
              <a:t>Does someone believe in God, or not? Is there a transcendent God involved in the structure of someone’s philosophy of life?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65"/>
              </a:spcBef>
              <a:spcAft>
                <a:spcPts val="0"/>
              </a:spcAft>
              <a:buClr>
                <a:schemeClr val="dk1"/>
              </a:buClr>
              <a:buSzPts val="2325"/>
              <a:buNone/>
            </a:pPr>
            <a:r>
              <a:t/>
            </a:r>
            <a:endParaRPr b="0" sz="2325"/>
          </a:p>
          <a:p>
            <a:pPr indent="0" lvl="0" marL="0" rtl="0" algn="l">
              <a:lnSpc>
                <a:spcPct val="100000"/>
              </a:lnSpc>
              <a:spcBef>
                <a:spcPts val="465"/>
              </a:spcBef>
              <a:spcAft>
                <a:spcPts val="0"/>
              </a:spcAft>
              <a:buClr>
                <a:schemeClr val="dk1"/>
              </a:buClr>
              <a:buSzPts val="2325"/>
              <a:buNone/>
            </a:pPr>
            <a:r>
              <a:rPr lang="en-GB" sz="2325"/>
              <a:t>Literal versus symbolic interpretation of religion </a:t>
            </a:r>
            <a:r>
              <a:rPr b="0" lang="en-GB" sz="2325"/>
              <a:t>(horizontal axis)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65"/>
              </a:spcBef>
              <a:spcAft>
                <a:spcPts val="0"/>
              </a:spcAft>
              <a:buClr>
                <a:schemeClr val="dk1"/>
              </a:buClr>
              <a:buSzPts val="2325"/>
              <a:buNone/>
            </a:pPr>
            <a:r>
              <a:rPr b="0" lang="en-GB" sz="2325"/>
              <a:t>The way in which religious content is being experienced and processed: in a literal or symbolical way.</a:t>
            </a:r>
            <a:endParaRPr sz="2325"/>
          </a:p>
        </p:txBody>
      </p:sp>
      <p:sp>
        <p:nvSpPr>
          <p:cNvPr id="72" name="Google Shape;72;p1"/>
          <p:cNvSpPr txBox="1"/>
          <p:nvPr>
            <p:ph idx="12" type="sldNum"/>
          </p:nvPr>
        </p:nvSpPr>
        <p:spPr>
          <a:xfrm>
            <a:off x="10879147" y="6343523"/>
            <a:ext cx="70325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/>
          <p:nvPr>
            <p:ph idx="12" type="sldNum"/>
          </p:nvPr>
        </p:nvSpPr>
        <p:spPr>
          <a:xfrm>
            <a:off x="10879147" y="6343523"/>
            <a:ext cx="70325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78" name="Google Shape;78;p2"/>
          <p:cNvCxnSpPr/>
          <p:nvPr/>
        </p:nvCxnSpPr>
        <p:spPr>
          <a:xfrm>
            <a:off x="210886" y="3068265"/>
            <a:ext cx="11371514" cy="0"/>
          </a:xfrm>
          <a:prstGeom prst="straightConnector1">
            <a:avLst/>
          </a:prstGeom>
          <a:noFill/>
          <a:ln cap="sq" cmpd="sng" w="9525">
            <a:solidFill>
              <a:schemeClr val="accent1"/>
            </a:solidFill>
            <a:prstDash val="solid"/>
            <a:round/>
            <a:headEnd len="lg" w="lg" type="triangle"/>
            <a:tailEnd len="lg" w="lg" type="triangl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79" name="Google Shape;79;p2"/>
          <p:cNvSpPr/>
          <p:nvPr/>
        </p:nvSpPr>
        <p:spPr>
          <a:xfrm>
            <a:off x="245097" y="2410876"/>
            <a:ext cx="3236995" cy="50428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Inclusion of transcendence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0" name="Google Shape;80;p2"/>
          <p:cNvCxnSpPr/>
          <p:nvPr/>
        </p:nvCxnSpPr>
        <p:spPr>
          <a:xfrm>
            <a:off x="6264042" y="761191"/>
            <a:ext cx="0" cy="4753489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lg" w="lg" type="triangle"/>
            <a:tailEnd len="lg" w="lg" type="triangl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81" name="Google Shape;81;p2"/>
          <p:cNvSpPr/>
          <p:nvPr/>
        </p:nvSpPr>
        <p:spPr>
          <a:xfrm>
            <a:off x="8345405" y="2410876"/>
            <a:ext cx="3236995" cy="50428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Exclusion of transcendence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2"/>
          <p:cNvSpPr/>
          <p:nvPr/>
        </p:nvSpPr>
        <p:spPr>
          <a:xfrm>
            <a:off x="4064540" y="256903"/>
            <a:ext cx="4399005" cy="50428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Literally, closed and unchanging</a:t>
            </a:r>
            <a:endParaRPr/>
          </a:p>
        </p:txBody>
      </p:sp>
      <p:sp>
        <p:nvSpPr>
          <p:cNvPr id="83" name="Google Shape;83;p2"/>
          <p:cNvSpPr/>
          <p:nvPr/>
        </p:nvSpPr>
        <p:spPr>
          <a:xfrm>
            <a:off x="4064540" y="5587062"/>
            <a:ext cx="4399005" cy="50428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Symbolic, open and dynamic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"/>
          <p:cNvSpPr txBox="1"/>
          <p:nvPr>
            <p:ph idx="1" type="body"/>
          </p:nvPr>
        </p:nvSpPr>
        <p:spPr>
          <a:xfrm>
            <a:off x="877264" y="566058"/>
            <a:ext cx="10705136" cy="5483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b="0" lang="en-GB"/>
              <a:t>The specific combination of these four dimensions results in four different options for coping with religious beliefs.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b="0" lang="en-GB"/>
              <a:t>Four cognitive religious belief styles / belief attitudes / approaches to religion and faith: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AutoNum type="arabicPeriod"/>
            </a:pPr>
            <a:r>
              <a:rPr b="0" lang="en-GB"/>
              <a:t>Literal belief or Orthodoxy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AutoNum type="arabicPeriod"/>
            </a:pPr>
            <a:r>
              <a:rPr b="0" lang="en-GB"/>
              <a:t>Literal disbelief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AutoNum type="arabicPeriod"/>
            </a:pPr>
            <a:r>
              <a:rPr b="0" lang="en-GB"/>
              <a:t>Relativism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AutoNum type="arabicPeriod"/>
            </a:pPr>
            <a:r>
              <a:rPr b="0" lang="en-GB"/>
              <a:t>Post-critical belief</a:t>
            </a:r>
            <a:endParaRPr/>
          </a:p>
        </p:txBody>
      </p:sp>
      <p:sp>
        <p:nvSpPr>
          <p:cNvPr id="89" name="Google Shape;89;p3"/>
          <p:cNvSpPr txBox="1"/>
          <p:nvPr>
            <p:ph idx="12" type="sldNum"/>
          </p:nvPr>
        </p:nvSpPr>
        <p:spPr>
          <a:xfrm>
            <a:off x="10879147" y="6343523"/>
            <a:ext cx="70325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"/>
          <p:cNvSpPr txBox="1"/>
          <p:nvPr>
            <p:ph idx="12" type="sldNum"/>
          </p:nvPr>
        </p:nvSpPr>
        <p:spPr>
          <a:xfrm>
            <a:off x="10879147" y="6343523"/>
            <a:ext cx="70325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95" name="Google Shape;95;p4"/>
          <p:cNvCxnSpPr/>
          <p:nvPr/>
        </p:nvCxnSpPr>
        <p:spPr>
          <a:xfrm>
            <a:off x="210886" y="3068265"/>
            <a:ext cx="11371514" cy="0"/>
          </a:xfrm>
          <a:prstGeom prst="straightConnector1">
            <a:avLst/>
          </a:prstGeom>
          <a:noFill/>
          <a:ln cap="sq" cmpd="sng" w="9525">
            <a:solidFill>
              <a:schemeClr val="accent1"/>
            </a:solidFill>
            <a:prstDash val="solid"/>
            <a:round/>
            <a:headEnd len="lg" w="lg" type="triangle"/>
            <a:tailEnd len="lg" w="lg" type="triangl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96" name="Google Shape;96;p4"/>
          <p:cNvSpPr/>
          <p:nvPr/>
        </p:nvSpPr>
        <p:spPr>
          <a:xfrm>
            <a:off x="482607" y="2783167"/>
            <a:ext cx="3236995" cy="50428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Inclusion of transcendence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7" name="Google Shape;97;p4"/>
          <p:cNvCxnSpPr/>
          <p:nvPr/>
        </p:nvCxnSpPr>
        <p:spPr>
          <a:xfrm>
            <a:off x="6264042" y="584462"/>
            <a:ext cx="0" cy="5156462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lg" w="lg" type="triangle"/>
            <a:tailEnd len="lg" w="lg" type="triangl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98" name="Google Shape;98;p4"/>
          <p:cNvSpPr/>
          <p:nvPr/>
        </p:nvSpPr>
        <p:spPr>
          <a:xfrm>
            <a:off x="7993778" y="2756055"/>
            <a:ext cx="3236995" cy="50428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Exclusion of transcendence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4"/>
          <p:cNvSpPr/>
          <p:nvPr/>
        </p:nvSpPr>
        <p:spPr>
          <a:xfrm>
            <a:off x="4064540" y="1350362"/>
            <a:ext cx="4399005" cy="50428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Literally, closed and unchanging</a:t>
            </a:r>
            <a:endParaRPr/>
          </a:p>
        </p:txBody>
      </p:sp>
      <p:sp>
        <p:nvSpPr>
          <p:cNvPr id="100" name="Google Shape;100;p4"/>
          <p:cNvSpPr/>
          <p:nvPr/>
        </p:nvSpPr>
        <p:spPr>
          <a:xfrm>
            <a:off x="4064540" y="4735068"/>
            <a:ext cx="4399005" cy="50428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Symbolic, open and dynamic</a:t>
            </a:r>
            <a:endParaRPr/>
          </a:p>
        </p:txBody>
      </p:sp>
      <p:sp>
        <p:nvSpPr>
          <p:cNvPr id="101" name="Google Shape;101;p4"/>
          <p:cNvSpPr/>
          <p:nvPr/>
        </p:nvSpPr>
        <p:spPr>
          <a:xfrm>
            <a:off x="594388" y="850445"/>
            <a:ext cx="3751365" cy="152424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435E2F"/>
                </a:solidFill>
                <a:latin typeface="Corbel"/>
                <a:ea typeface="Corbel"/>
                <a:cs typeface="Corbel"/>
                <a:sym typeface="Corbel"/>
              </a:rPr>
              <a:t>Literal belief or Orthodoxy</a:t>
            </a:r>
            <a:r>
              <a:rPr b="1" i="0" lang="en-GB" sz="2400" u="none" cap="none" strike="noStrike">
                <a:solidFill>
                  <a:srgbClr val="435E2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  <a:p>
            <a:pPr indent="0" lvl="0" marL="339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literal affirmation</a:t>
            </a:r>
            <a:endParaRPr/>
          </a:p>
          <a:p>
            <a:pPr indent="0" lvl="0" marL="339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certainty</a:t>
            </a:r>
            <a:endParaRPr/>
          </a:p>
          <a:p>
            <a:pPr indent="0" lvl="0" marL="339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religion is good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39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tendency to intolerance</a:t>
            </a:r>
            <a:endParaRPr/>
          </a:p>
          <a:p>
            <a:pPr indent="0" lvl="0" marL="339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fundamentalism / fanatism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4"/>
          <p:cNvSpPr/>
          <p:nvPr/>
        </p:nvSpPr>
        <p:spPr>
          <a:xfrm>
            <a:off x="698084" y="3506643"/>
            <a:ext cx="280604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435E2F"/>
                </a:solidFill>
                <a:latin typeface="Corbel"/>
                <a:ea typeface="Corbel"/>
                <a:cs typeface="Corbel"/>
                <a:sym typeface="Corbel"/>
              </a:rPr>
              <a:t>Post-critical belief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symbolic affirmation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uncertainty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religion is good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tendency to tolerance</a:t>
            </a:r>
            <a:endParaRPr/>
          </a:p>
        </p:txBody>
      </p:sp>
      <p:sp>
        <p:nvSpPr>
          <p:cNvPr id="103" name="Google Shape;103;p4"/>
          <p:cNvSpPr/>
          <p:nvPr/>
        </p:nvSpPr>
        <p:spPr>
          <a:xfrm>
            <a:off x="8425387" y="802396"/>
            <a:ext cx="3508310" cy="152424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435E2F"/>
                </a:solidFill>
                <a:latin typeface="Corbel"/>
                <a:ea typeface="Corbel"/>
                <a:cs typeface="Corbel"/>
                <a:sym typeface="Corbel"/>
              </a:rPr>
              <a:t>Literal disbelief</a:t>
            </a:r>
            <a:endParaRPr/>
          </a:p>
          <a:p>
            <a:pPr indent="0" lvl="0" marL="354012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literal disaffirmation</a:t>
            </a:r>
            <a:endParaRPr/>
          </a:p>
          <a:p>
            <a:pPr indent="0" lvl="0" marL="339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certainty</a:t>
            </a:r>
            <a:endParaRPr/>
          </a:p>
          <a:p>
            <a:pPr indent="0" lvl="0" marL="339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religion is bad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39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tendency to intolerance</a:t>
            </a:r>
            <a:endParaRPr/>
          </a:p>
        </p:txBody>
      </p:sp>
      <p:sp>
        <p:nvSpPr>
          <p:cNvPr id="104" name="Google Shape;104;p4"/>
          <p:cNvSpPr/>
          <p:nvPr/>
        </p:nvSpPr>
        <p:spPr>
          <a:xfrm>
            <a:off x="8683690" y="3429000"/>
            <a:ext cx="3467740" cy="1558212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435E2F"/>
                </a:solidFill>
                <a:latin typeface="Corbel"/>
                <a:ea typeface="Corbel"/>
                <a:cs typeface="Corbel"/>
                <a:sym typeface="Corbel"/>
              </a:rPr>
              <a:t>Relativism</a:t>
            </a:r>
            <a:endParaRPr/>
          </a:p>
          <a:p>
            <a:pPr indent="0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symbolic disaffirmation</a:t>
            </a:r>
            <a:endParaRPr/>
          </a:p>
          <a:p>
            <a:pPr indent="0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uncertainty</a:t>
            </a:r>
            <a:endParaRPr/>
          </a:p>
          <a:p>
            <a:pPr indent="0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neutral attitude to religion</a:t>
            </a:r>
            <a:endParaRPr/>
          </a:p>
          <a:p>
            <a:pPr indent="0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tendency to tolerance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2_Odisee">
  <a:themeElements>
    <a:clrScheme name="Odisee">
      <a:dk1>
        <a:srgbClr val="000000"/>
      </a:dk1>
      <a:lt1>
        <a:srgbClr val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2018-03-27T21:44:15Z</dcterms:created>
  <dc:creator>Marijke Van Puyenbroeck</dc:creator>
</cp:coreProperties>
</file>